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381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381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381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381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 b="def" i="def"/>
      <a:tcStyle>
        <a:tcBdr/>
        <a:fill>
          <a:solidFill>
            <a:srgbClr val="FDF2E6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381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381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 b="def" i="def"/>
      <a:tcStyle>
        <a:tcBdr/>
        <a:fill>
          <a:solidFill>
            <a:srgbClr val="4285F4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381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381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solidFill>
            <a:srgbClr val="4285F4">
              <a:alpha val="20000"/>
            </a:srgbClr>
          </a:solidFill>
        </a:fill>
      </a:tcStyle>
    </a:firstCol>
    <a:la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127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285F4"/>
        </a:fontRef>
        <a:srgbClr val="4285F4"/>
      </a:tcTxStyle>
      <a:tcStyle>
        <a:tcBdr>
          <a:left>
            <a:ln w="12700" cap="flat">
              <a:solidFill>
                <a:srgbClr val="4285F4"/>
              </a:solidFill>
              <a:prstDash val="solid"/>
              <a:round/>
            </a:ln>
          </a:left>
          <a:right>
            <a:ln w="12700" cap="flat">
              <a:solidFill>
                <a:srgbClr val="4285F4"/>
              </a:solidFill>
              <a:prstDash val="solid"/>
              <a:round/>
            </a:ln>
          </a:right>
          <a:top>
            <a:ln w="127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solidFill>
                <a:srgbClr val="4285F4"/>
              </a:solidFill>
              <a:prstDash val="solid"/>
              <a:round/>
            </a:ln>
          </a:insideH>
          <a:insideV>
            <a:ln w="12700" cap="flat">
              <a:solidFill>
                <a:srgbClr val="4285F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/>
          <p:nvPr>
            <p:ph type="title"/>
          </p:nvPr>
        </p:nvSpPr>
        <p:spPr>
          <a:xfrm>
            <a:off x="460950" y="2065350"/>
            <a:ext cx="8222100" cy="1012802"/>
          </a:xfrm>
          <a:prstGeom prst="rect">
            <a:avLst/>
          </a:prstGeom>
        </p:spPr>
        <p:txBody>
          <a:bodyPr anchor="ctr"/>
          <a:lstStyle>
            <a:lvl1pPr>
              <a:defRPr sz="4200"/>
            </a:lvl1pPr>
          </a:lstStyle>
          <a:p>
            <a:pPr/>
            <a:r>
              <a:t>标题文本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1" name="Shape 20"/>
          <p:cNvSpPr/>
          <p:nvPr/>
        </p:nvSpPr>
        <p:spPr>
          <a:xfrm>
            <a:off x="0" y="1685999"/>
            <a:ext cx="9144000" cy="108602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" name="标题文本"/>
          <p:cNvSpPr txBox="1"/>
          <p:nvPr>
            <p:ph type="title"/>
          </p:nvPr>
        </p:nvSpPr>
        <p:spPr>
          <a:xfrm>
            <a:off x="471900" y="738725"/>
            <a:ext cx="8222100" cy="76770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33" name="正文级别 1…"/>
          <p:cNvSpPr txBox="1"/>
          <p:nvPr>
            <p:ph type="body" idx="1"/>
          </p:nvPr>
        </p:nvSpPr>
        <p:spPr>
          <a:xfrm>
            <a:off x="471900" y="1919072"/>
            <a:ext cx="8222100" cy="2710203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1pPr>
            <a:lvl2pPr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2pPr>
            <a:lvl3pPr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3pPr>
            <a:lvl4pPr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4pPr>
            <a:lvl5pPr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32"/>
          <p:cNvSpPr/>
          <p:nvPr/>
        </p:nvSpPr>
        <p:spPr>
          <a:xfrm flipH="1" rot="10800000">
            <a:off x="0" y="656398"/>
            <a:ext cx="9144000" cy="448710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" name="Shape 33"/>
          <p:cNvSpPr/>
          <p:nvPr/>
        </p:nvSpPr>
        <p:spPr>
          <a:xfrm>
            <a:off x="0" y="656350"/>
            <a:ext cx="9144000" cy="108602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98248" y="16349"/>
            <a:ext cx="8826603" cy="602703"/>
          </a:xfrm>
          <a:prstGeom prst="rect">
            <a:avLst/>
          </a:prstGeom>
        </p:spPr>
        <p:txBody>
          <a:bodyPr anchor="ctr"/>
          <a:lstStyle>
            <a:lvl1pPr>
              <a:defRPr sz="1800"/>
            </a:lvl1pPr>
          </a:lstStyle>
          <a:p>
            <a:pPr/>
            <a:r>
              <a:t>标题文本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37"/>
          <p:cNvSpPr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" name="Shape 38"/>
          <p:cNvSpPr/>
          <p:nvPr/>
        </p:nvSpPr>
        <p:spPr>
          <a:xfrm rot="16200000">
            <a:off x="759149" y="2517448"/>
            <a:ext cx="5143500" cy="108602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" name="标题文本"/>
          <p:cNvSpPr txBox="1"/>
          <p:nvPr>
            <p:ph type="title"/>
          </p:nvPr>
        </p:nvSpPr>
        <p:spPr>
          <a:xfrm>
            <a:off x="226076" y="357800"/>
            <a:ext cx="2808000" cy="95339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标题文本</a:t>
            </a:r>
          </a:p>
        </p:txBody>
      </p:sp>
      <p:sp>
        <p:nvSpPr>
          <p:cNvPr id="54" name="正文级别 1…"/>
          <p:cNvSpPr txBox="1"/>
          <p:nvPr>
            <p:ph type="body" sz="quarter" idx="1"/>
          </p:nvPr>
        </p:nvSpPr>
        <p:spPr>
          <a:xfrm>
            <a:off x="226075" y="1465798"/>
            <a:ext cx="2807999" cy="3163502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1600"/>
              </a:spcBef>
              <a:defRPr sz="1200"/>
            </a:lvl1pPr>
            <a:lvl2pPr>
              <a:lnSpc>
                <a:spcPct val="115000"/>
              </a:lnSpc>
              <a:spcBef>
                <a:spcPts val="1600"/>
              </a:spcBef>
              <a:defRPr sz="1200"/>
            </a:lvl2pPr>
            <a:lvl3pPr>
              <a:lnSpc>
                <a:spcPct val="115000"/>
              </a:lnSpc>
              <a:spcBef>
                <a:spcPts val="1600"/>
              </a:spcBef>
              <a:defRPr sz="1200"/>
            </a:lvl3pPr>
            <a:lvl4pPr>
              <a:lnSpc>
                <a:spcPct val="115000"/>
              </a:lnSpc>
              <a:spcBef>
                <a:spcPts val="1600"/>
              </a:spcBef>
              <a:defRPr sz="1200"/>
            </a:lvl4pPr>
            <a:lvl5pPr>
              <a:lnSpc>
                <a:spcPct val="115000"/>
              </a:lnSpc>
              <a:spcBef>
                <a:spcPts val="1600"/>
              </a:spcBef>
              <a:defRPr sz="1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/>
          <p:nvPr>
            <p:ph type="title"/>
          </p:nvPr>
        </p:nvSpPr>
        <p:spPr>
          <a:xfrm>
            <a:off x="490250" y="488248"/>
            <a:ext cx="6227101" cy="4090804"/>
          </a:xfrm>
          <a:prstGeom prst="rect">
            <a:avLst/>
          </a:prstGeom>
        </p:spPr>
        <p:txBody>
          <a:bodyPr anchor="ctr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" name="Shape 47"/>
          <p:cNvSpPr/>
          <p:nvPr/>
        </p:nvSpPr>
        <p:spPr>
          <a:xfrm rot="5400000">
            <a:off x="1946424" y="2517749"/>
            <a:ext cx="5142902" cy="108602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2" name="标题文本"/>
          <p:cNvSpPr txBox="1"/>
          <p:nvPr>
            <p:ph type="title"/>
          </p:nvPr>
        </p:nvSpPr>
        <p:spPr>
          <a:xfrm>
            <a:off x="265500" y="1233175"/>
            <a:ext cx="4045199" cy="1482302"/>
          </a:xfrm>
          <a:prstGeom prst="rect">
            <a:avLst/>
          </a:prstGeom>
        </p:spPr>
        <p:txBody>
          <a:bodyPr/>
          <a:lstStyle>
            <a:lvl1pPr algn="ctr">
              <a:defRPr sz="4200">
                <a:solidFill>
                  <a:srgbClr val="42424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quarter" idx="1"/>
          </p:nvPr>
        </p:nvSpPr>
        <p:spPr>
          <a:xfrm>
            <a:off x="265500" y="2779466"/>
            <a:ext cx="4045199" cy="1235101"/>
          </a:xfrm>
          <a:prstGeom prst="rect">
            <a:avLst/>
          </a:prstGeom>
        </p:spPr>
        <p:txBody>
          <a:bodyPr/>
          <a:lstStyle>
            <a:lvl1pPr algn="ctr">
              <a:defRPr sz="2100">
                <a:solidFill>
                  <a:srgbClr val="737373"/>
                </a:solidFill>
              </a:defRPr>
            </a:lvl1pPr>
            <a:lvl2pPr algn="ctr">
              <a:defRPr sz="2100">
                <a:solidFill>
                  <a:srgbClr val="737373"/>
                </a:solidFill>
              </a:defRPr>
            </a:lvl2pPr>
            <a:lvl3pPr algn="ctr">
              <a:defRPr sz="2100">
                <a:solidFill>
                  <a:srgbClr val="737373"/>
                </a:solidFill>
              </a:defRPr>
            </a:lvl3pPr>
            <a:lvl4pPr algn="ctr">
              <a:defRPr sz="2100">
                <a:solidFill>
                  <a:srgbClr val="737373"/>
                </a:solidFill>
              </a:defRPr>
            </a:lvl4pPr>
            <a:lvl5pPr algn="ctr">
              <a:defRPr sz="2100">
                <a:solidFill>
                  <a:srgbClr val="737373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50"/>
          <p:cNvSpPr txBox="1"/>
          <p:nvPr>
            <p:ph type="body" sz="half" idx="13"/>
          </p:nvPr>
        </p:nvSpPr>
        <p:spPr>
          <a:xfrm>
            <a:off x="4939500" y="724198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53"/>
          <p:cNvSpPr/>
          <p:nvPr/>
        </p:nvSpPr>
        <p:spPr>
          <a:xfrm flipH="1" rot="10800000">
            <a:off x="0" y="-1"/>
            <a:ext cx="9144000" cy="46959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Shape 54"/>
          <p:cNvSpPr/>
          <p:nvPr/>
        </p:nvSpPr>
        <p:spPr>
          <a:xfrm flipH="1" rot="10800000">
            <a:off x="0" y="4622724"/>
            <a:ext cx="9144000" cy="74103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正文级别 1…"/>
          <p:cNvSpPr txBox="1"/>
          <p:nvPr>
            <p:ph type="body" sz="quarter" idx="1"/>
          </p:nvPr>
        </p:nvSpPr>
        <p:spPr>
          <a:xfrm>
            <a:off x="57150" y="4696824"/>
            <a:ext cx="8382000" cy="446703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number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/>
          </p:nvPr>
        </p:nvSpPr>
        <p:spPr>
          <a:xfrm>
            <a:off x="475498" y="1258525"/>
            <a:ext cx="8222103" cy="1963500"/>
          </a:xfrm>
          <a:prstGeom prst="rect">
            <a:avLst/>
          </a:prstGeom>
        </p:spPr>
        <p:txBody>
          <a:bodyPr/>
          <a:lstStyle>
            <a:lvl1pPr algn="ctr">
              <a:defRPr sz="12000">
                <a:solidFill>
                  <a:srgbClr val="424242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sz="half" idx="1"/>
          </p:nvPr>
        </p:nvSpPr>
        <p:spPr>
          <a:xfrm>
            <a:off x="475498" y="3304625"/>
            <a:ext cx="8222103" cy="130080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1pPr>
            <a:lvl2pPr algn="ctr"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2pPr>
            <a:lvl3pPr algn="ctr"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3pPr>
            <a:lvl4pPr algn="ctr"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4pPr>
            <a:lvl5pPr algn="ctr">
              <a:lnSpc>
                <a:spcPct val="115000"/>
              </a:lnSpc>
              <a:spcBef>
                <a:spcPts val="1600"/>
              </a:spcBef>
              <a:defRPr>
                <a:solidFill>
                  <a:srgbClr val="737373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"/>
          <p:cNvSpPr/>
          <p:nvPr/>
        </p:nvSpPr>
        <p:spPr>
          <a:xfrm flipH="1">
            <a:off x="8246398" y="4245924"/>
            <a:ext cx="897602" cy="897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" name="Shape 11"/>
          <p:cNvSpPr/>
          <p:nvPr/>
        </p:nvSpPr>
        <p:spPr>
          <a:xfrm flipH="1">
            <a:off x="8246398" y="4245874"/>
            <a:ext cx="897602" cy="897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" name="标题文本"/>
          <p:cNvSpPr txBox="1"/>
          <p:nvPr>
            <p:ph type="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 anchor="b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390525" y="2789128"/>
            <a:ext cx="8222100" cy="432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8735432" y="4724800"/>
            <a:ext cx="336809" cy="335247"/>
          </a:xfrm>
          <a:prstGeom prst="rect">
            <a:avLst/>
          </a:prstGeom>
          <a:ln w="12700">
            <a:miter lim="400000"/>
          </a:ln>
        </p:spPr>
        <p:txBody>
          <a:bodyPr wrap="none" lIns="91422" tIns="91422" rIns="91422" bIns="91422" anchor="ctr">
            <a:spAutoFit/>
          </a:bodyPr>
          <a:lstStyle>
            <a:lvl1pPr algn="r">
              <a:defRPr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yann.lecun.com/exdb/mnist/" TargetMode="External"/><Relationship Id="rId3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67"/>
          <p:cNvSpPr txBox="1"/>
          <p:nvPr>
            <p:ph type="ctrTitle"/>
          </p:nvPr>
        </p:nvSpPr>
        <p:spPr>
          <a:xfrm>
            <a:off x="390525" y="1819274"/>
            <a:ext cx="8222099" cy="933601"/>
          </a:xfrm>
          <a:prstGeom prst="rect">
            <a:avLst/>
          </a:prstGeom>
        </p:spPr>
        <p:txBody>
          <a:bodyPr/>
          <a:lstStyle>
            <a:lvl1pPr defTabSz="804672">
              <a:defRPr sz="4200"/>
            </a:lvl1pPr>
          </a:lstStyle>
          <a:p>
            <a:pPr/>
            <a:r>
              <a:t>Keras的序贯模型</a:t>
            </a:r>
          </a:p>
        </p:txBody>
      </p:sp>
      <p:sp>
        <p:nvSpPr>
          <p:cNvPr id="111" name="Shape 68"/>
          <p:cNvSpPr txBox="1"/>
          <p:nvPr>
            <p:ph type="subTitle" sz="quarter" idx="1"/>
          </p:nvPr>
        </p:nvSpPr>
        <p:spPr>
          <a:xfrm>
            <a:off x="390525" y="2789128"/>
            <a:ext cx="8222099" cy="432900"/>
          </a:xfrm>
          <a:prstGeom prst="rect">
            <a:avLst/>
          </a:prstGeom>
        </p:spPr>
        <p:txBody>
          <a:bodyPr/>
          <a:lstStyle>
            <a:lvl1pPr algn="r" defTabSz="512062">
              <a:defRPr sz="1300"/>
            </a:lvl1pPr>
          </a:lstStyle>
          <a:p>
            <a:pPr/>
            <a:r>
              <a:t>fastai中文社区  杨杰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6. 定义模型框架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6. 定义模型框架</a:t>
            </a:r>
          </a:p>
        </p:txBody>
      </p:sp>
      <p:sp>
        <p:nvSpPr>
          <p:cNvPr id="141" name="# CNN输入层…"/>
          <p:cNvSpPr txBox="1"/>
          <p:nvPr/>
        </p:nvSpPr>
        <p:spPr>
          <a:xfrm>
            <a:off x="539136" y="1420535"/>
            <a:ext cx="7633922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CNN输入层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Convolution2D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32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3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3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activation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008000"/>
                </a:solidFill>
              </a:rPr>
              <a:t>'relu'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input_shape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1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CE0000"/>
                </a:solidFill>
              </a:rPr>
              <a:t>28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CE0000"/>
                </a:solidFill>
              </a:rPr>
              <a:t>28</a:t>
            </a:r>
            <a:r>
              <a:rPr>
                <a:solidFill>
                  <a:srgbClr val="333333"/>
                </a:solidFill>
              </a:rPr>
              <a:t>)))</a:t>
            </a:r>
          </a:p>
        </p:txBody>
      </p:sp>
      <p:sp>
        <p:nvSpPr>
          <p:cNvPr id="142" name="# 序贯模型声明…"/>
          <p:cNvSpPr txBox="1"/>
          <p:nvPr/>
        </p:nvSpPr>
        <p:spPr>
          <a:xfrm>
            <a:off x="1611467" y="751821"/>
            <a:ext cx="2085660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序贯模型声明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006FE0"/>
                </a:solidFill>
              </a:rPr>
              <a:t> = </a:t>
            </a:r>
            <a:r>
              <a:rPr>
                <a:solidFill>
                  <a:srgbClr val="004ED0"/>
                </a:solidFill>
              </a:rPr>
              <a:t>Sequential</a:t>
            </a:r>
            <a:r>
              <a:rPr>
                <a:solidFill>
                  <a:srgbClr val="333333"/>
                </a:solidFill>
              </a:rPr>
              <a:t>()</a:t>
            </a:r>
          </a:p>
        </p:txBody>
      </p:sp>
      <p:sp>
        <p:nvSpPr>
          <p:cNvPr id="143" name="print model.output_shape…"/>
          <p:cNvSpPr txBox="1"/>
          <p:nvPr/>
        </p:nvSpPr>
        <p:spPr>
          <a:xfrm>
            <a:off x="2589528" y="2097396"/>
            <a:ext cx="2581040" cy="5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print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5499DE"/>
                </a:solidFill>
              </a:rP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5499DE"/>
                </a:solidFill>
              </a:rPr>
              <a:t>output_shape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(None, 32, 26, 26)</a:t>
            </a:r>
          </a:p>
        </p:txBody>
      </p:sp>
      <p:sp>
        <p:nvSpPr>
          <p:cNvPr id="144" name="# 更多层…"/>
          <p:cNvSpPr txBox="1"/>
          <p:nvPr/>
        </p:nvSpPr>
        <p:spPr>
          <a:xfrm>
            <a:off x="1027428" y="2757958"/>
            <a:ext cx="5454248" cy="96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更多层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Convolution2D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32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3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3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activation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008000"/>
                </a:solidFill>
              </a:rPr>
              <a:t>'relu'</a:t>
            </a:r>
            <a:r>
              <a:rPr>
                <a:solidFill>
                  <a:srgbClr val="333333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MaxPooling2D</a:t>
            </a:r>
            <a:r>
              <a:rPr>
                <a:solidFill>
                  <a:srgbClr val="333333"/>
                </a:solidFill>
              </a:rPr>
              <a:t>(</a:t>
            </a:r>
            <a:r>
              <a:t>pool_size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2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CE0000"/>
                </a:solidFill>
              </a:rPr>
              <a:t>2</a:t>
            </a:r>
            <a:r>
              <a:rPr>
                <a:solidFill>
                  <a:srgbClr val="333333"/>
                </a:solidFill>
              </a:rPr>
              <a:t>)))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Dropout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0.25</a:t>
            </a:r>
            <a:r>
              <a:rPr>
                <a:solidFill>
                  <a:srgbClr val="333333"/>
                </a:solidFill>
              </a:rPr>
              <a:t>))</a:t>
            </a:r>
          </a:p>
        </p:txBody>
      </p:sp>
      <p:sp>
        <p:nvSpPr>
          <p:cNvPr id="145" name="# 全连接层和输出层…"/>
          <p:cNvSpPr txBox="1"/>
          <p:nvPr/>
        </p:nvSpPr>
        <p:spPr>
          <a:xfrm>
            <a:off x="2439330" y="3772248"/>
            <a:ext cx="4265334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全连接层和输出层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Flatten</a:t>
            </a:r>
            <a:r>
              <a:rPr>
                <a:solidFill>
                  <a:srgbClr val="333333"/>
                </a:solidFill>
              </a:rPr>
              <a:t>())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Dense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128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activation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008000"/>
                </a:solidFill>
              </a:rPr>
              <a:t>'relu'</a:t>
            </a:r>
            <a:r>
              <a:rPr>
                <a:solidFill>
                  <a:srgbClr val="333333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Dropout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0.5</a:t>
            </a:r>
            <a:r>
              <a:rPr>
                <a:solidFill>
                  <a:srgbClr val="333333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add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4ED0"/>
                </a:solidFill>
              </a:rPr>
              <a:t>Dense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10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activation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008000"/>
                </a:solidFill>
              </a:rPr>
              <a:t>'softmax'</a:t>
            </a:r>
            <a:r>
              <a:rPr>
                <a:solidFill>
                  <a:srgbClr val="333333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7. 编译模型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7. 编译模型</a:t>
            </a:r>
          </a:p>
        </p:txBody>
      </p:sp>
      <p:sp>
        <p:nvSpPr>
          <p:cNvPr id="148" name="# 编译模型…"/>
          <p:cNvSpPr txBox="1"/>
          <p:nvPr/>
        </p:nvSpPr>
        <p:spPr>
          <a:xfrm>
            <a:off x="1522730" y="1979928"/>
            <a:ext cx="4760714" cy="967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编译模型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800080"/>
                </a:solidFill>
              </a:rPr>
              <a:t>compile</a:t>
            </a:r>
            <a:r>
              <a:rPr>
                <a:solidFill>
                  <a:srgbClr val="333333"/>
                </a:solidFill>
              </a:rPr>
              <a:t>(</a:t>
            </a:r>
            <a:r>
              <a:t>loss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008000"/>
                </a:solidFill>
              </a:rPr>
              <a:t>'categorical_crossentropy'</a:t>
            </a:r>
            <a:r>
              <a:rPr>
                <a:solidFill>
                  <a:srgbClr val="333333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6FE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             </a:t>
            </a:r>
            <a:r>
              <a:rPr>
                <a:solidFill>
                  <a:srgbClr val="002D7A"/>
                </a:solidFill>
              </a:rPr>
              <a:t>optimizer</a:t>
            </a:r>
            <a:r>
              <a:t>=</a:t>
            </a:r>
            <a:r>
              <a:rPr>
                <a:solidFill>
                  <a:srgbClr val="008000"/>
                </a:solidFill>
              </a:rPr>
              <a:t>'adam'</a:t>
            </a:r>
            <a:r>
              <a:rPr>
                <a:solidFill>
                  <a:srgbClr val="333333"/>
                </a:solidFill>
              </a:rPr>
              <a:t>,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6FE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             </a:t>
            </a:r>
            <a:r>
              <a:rPr>
                <a:solidFill>
                  <a:srgbClr val="002D7A"/>
                </a:solidFill>
              </a:rPr>
              <a:t>metrics</a:t>
            </a:r>
            <a:r>
              <a:t>=</a:t>
            </a:r>
            <a:r>
              <a:rPr>
                <a:solidFill>
                  <a:srgbClr val="333333"/>
                </a:solidFill>
              </a:rPr>
              <a:t>[</a:t>
            </a:r>
            <a:r>
              <a:rPr>
                <a:solidFill>
                  <a:srgbClr val="008000"/>
                </a:solidFill>
              </a:rPr>
              <a:t>'accuracy'</a:t>
            </a:r>
            <a:r>
              <a:rPr>
                <a:solidFill>
                  <a:srgbClr val="333333"/>
                </a:solidFill>
              </a:rPr>
              <a:t>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8. 拟合模型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8. 训练模型</a:t>
            </a:r>
          </a:p>
        </p:txBody>
      </p:sp>
      <p:sp>
        <p:nvSpPr>
          <p:cNvPr id="151" name="# 拟合模型…"/>
          <p:cNvSpPr txBox="1"/>
          <p:nvPr/>
        </p:nvSpPr>
        <p:spPr>
          <a:xfrm>
            <a:off x="507346" y="1979928"/>
            <a:ext cx="8129303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训练模型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fit</a:t>
            </a:r>
            <a:r>
              <a:rPr>
                <a:solidFill>
                  <a:srgbClr val="333333"/>
                </a:solidFill>
              </a:rPr>
              <a:t>(</a:t>
            </a:r>
            <a:r>
              <a:t>X_train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Y_train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6FE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         </a:t>
            </a:r>
            <a:r>
              <a:rPr>
                <a:solidFill>
                  <a:srgbClr val="002D7A"/>
                </a:solidFill>
              </a:rPr>
              <a:t>batch_size</a:t>
            </a:r>
            <a:r>
              <a:t>=</a:t>
            </a:r>
            <a:r>
              <a:rPr>
                <a:solidFill>
                  <a:srgbClr val="CE0000"/>
                </a:solidFill>
              </a:rPr>
              <a:t>32</a:t>
            </a:r>
            <a:r>
              <a:rPr>
                <a:solidFill>
                  <a:srgbClr val="333333"/>
                </a:solidFill>
              </a:rPr>
              <a:t>,</a:t>
            </a:r>
            <a:r>
              <a:t> </a:t>
            </a:r>
            <a:r>
              <a:rPr>
                <a:solidFill>
                  <a:srgbClr val="002D7A"/>
                </a:solidFill>
              </a:rPr>
              <a:t>nb_epoch</a:t>
            </a:r>
            <a:r>
              <a:t>=</a:t>
            </a:r>
            <a:r>
              <a:rPr>
                <a:solidFill>
                  <a:srgbClr val="CE0000"/>
                </a:solidFill>
              </a:rPr>
              <a:t>10</a:t>
            </a:r>
            <a:r>
              <a:rPr>
                <a:solidFill>
                  <a:srgbClr val="333333"/>
                </a:solidFill>
              </a:rPr>
              <a:t>,</a:t>
            </a:r>
            <a:r>
              <a:t> </a:t>
            </a:r>
            <a:r>
              <a:rPr>
                <a:solidFill>
                  <a:srgbClr val="002D7A"/>
                </a:solidFill>
              </a:rPr>
              <a:t>verbose</a:t>
            </a:r>
            <a:r>
              <a:t>=</a:t>
            </a:r>
            <a:r>
              <a:rPr>
                <a:solidFill>
                  <a:srgbClr val="CE0000"/>
                </a:solidFill>
              </a:rPr>
              <a:t>1</a:t>
            </a:r>
            <a:r>
              <a:rPr>
                <a:solidFill>
                  <a:srgbClr val="333333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Epoch 1/10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7744/60000 [==&gt;...........................] - ETA: 96s - loss: 0.5806 - acc: 0.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9. 在测试数据上评估模型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9. 在测试数据上评估模型</a:t>
            </a:r>
          </a:p>
        </p:txBody>
      </p:sp>
      <p:sp>
        <p:nvSpPr>
          <p:cNvPr id="154" name="# 评估模型…"/>
          <p:cNvSpPr txBox="1"/>
          <p:nvPr/>
        </p:nvSpPr>
        <p:spPr>
          <a:xfrm>
            <a:off x="1167130" y="1802128"/>
            <a:ext cx="4958867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评估模型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score</a:t>
            </a:r>
            <a:r>
              <a:rPr>
                <a:solidFill>
                  <a:srgbClr val="006FE0"/>
                </a:solidFill>
              </a:rPr>
              <a:t> = </a:t>
            </a:r>
            <a:r>
              <a:t>model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evaluate</a:t>
            </a:r>
            <a:r>
              <a:rPr>
                <a:solidFill>
                  <a:srgbClr val="333333"/>
                </a:solidFill>
              </a:rPr>
              <a:t>(</a:t>
            </a:r>
            <a:r>
              <a:t>X_test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Y_test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t>verbose</a:t>
            </a:r>
            <a:r>
              <a:rPr>
                <a:solidFill>
                  <a:srgbClr val="006FE0"/>
                </a:solidFill>
              </a:rPr>
              <a:t>=</a:t>
            </a:r>
            <a:r>
              <a:rPr>
                <a:solidFill>
                  <a:srgbClr val="CE0000"/>
                </a:solidFill>
              </a:rPr>
              <a:t>0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title"/>
          </p:nvPr>
        </p:nvSpPr>
        <p:spPr>
          <a:xfrm>
            <a:off x="460950" y="2065350"/>
            <a:ext cx="8222099" cy="1012802"/>
          </a:xfrm>
          <a:prstGeom prst="rect">
            <a:avLst/>
          </a:prstGeom>
        </p:spPr>
        <p:txBody>
          <a:bodyPr/>
          <a:lstStyle/>
          <a:p>
            <a:pPr/>
            <a:r>
              <a:t>实例：识别手写数字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NIST手写数字识别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MNIST手写数字识别</a:t>
            </a:r>
          </a:p>
        </p:txBody>
      </p:sp>
      <p:sp>
        <p:nvSpPr>
          <p:cNvPr id="159" name="http://yann.lecun.com/exdb/mnist/…"/>
          <p:cNvSpPr txBox="1"/>
          <p:nvPr/>
        </p:nvSpPr>
        <p:spPr>
          <a:xfrm>
            <a:off x="430530" y="1799220"/>
            <a:ext cx="3403941" cy="1271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http://yann.lecun.com/exdb/mnist/</a:t>
            </a:r>
            <a:endParaRPr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/>
            <a:endParaRPr u="sng">
              <a:solidFill>
                <a:schemeClr val="accent5"/>
              </a:solidFill>
              <a:uFill>
                <a:solidFill>
                  <a:schemeClr val="accent5"/>
                </a:solidFill>
              </a:uFill>
            </a:endParaRPr>
          </a:p>
          <a:p>
            <a:pPr/>
            <a:r>
              <a:t>MNIST数据集包括60000个训练数据、</a:t>
            </a:r>
          </a:p>
          <a:p>
            <a:pPr/>
            <a:r>
              <a:t>                             10000个测试数据</a:t>
            </a:r>
          </a:p>
          <a:p>
            <a:pPr/>
            <a:r>
              <a:t>每个MNIST图像是灰度的，为28*28 pixels</a:t>
            </a:r>
          </a:p>
        </p:txBody>
      </p:sp>
      <p:pic>
        <p:nvPicPr>
          <p:cNvPr id="160" name="20130904154413812.png" descr="201309041544138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8799" y="980167"/>
            <a:ext cx="4951789" cy="3585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V1简单模型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V1简单模型</a:t>
            </a:r>
          </a:p>
        </p:txBody>
      </p:sp>
      <p:sp>
        <p:nvSpPr>
          <p:cNvPr id="163" name="model = Sequential()…"/>
          <p:cNvSpPr txBox="1"/>
          <p:nvPr/>
        </p:nvSpPr>
        <p:spPr>
          <a:xfrm>
            <a:off x="1535430" y="1713228"/>
            <a:ext cx="5218231" cy="6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model = Sequential()</a:t>
            </a:r>
          </a:p>
          <a:p>
            <a:pPr/>
            <a:r>
              <a:t>model.add(Dense(NB_CLASSES, input_shape=(RESHAPED,)))</a:t>
            </a:r>
          </a:p>
          <a:p>
            <a:pPr/>
            <a:r>
              <a:t>model.add(Activation('softmax'))</a:t>
            </a:r>
          </a:p>
        </p:txBody>
      </p:sp>
      <p:sp>
        <p:nvSpPr>
          <p:cNvPr id="164" name="训练集 92.36%…"/>
          <p:cNvSpPr txBox="1"/>
          <p:nvPr/>
        </p:nvSpPr>
        <p:spPr>
          <a:xfrm>
            <a:off x="3719829" y="2970528"/>
            <a:ext cx="1339360" cy="86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训练集 92.36%</a:t>
            </a:r>
          </a:p>
          <a:p>
            <a:pPr/>
            <a:r>
              <a:t>验证集 92.27%</a:t>
            </a:r>
          </a:p>
          <a:p>
            <a:pPr/>
            <a:r>
              <a:t>测试集 92.22%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2 增加隐藏层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V2 增加隐藏层</a:t>
            </a:r>
          </a:p>
        </p:txBody>
      </p:sp>
      <p:sp>
        <p:nvSpPr>
          <p:cNvPr id="167" name="model = Sequential()…"/>
          <p:cNvSpPr txBox="1"/>
          <p:nvPr/>
        </p:nvSpPr>
        <p:spPr>
          <a:xfrm>
            <a:off x="1459230" y="1113728"/>
            <a:ext cx="4960994" cy="150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model = Sequential()</a:t>
            </a:r>
          </a:p>
          <a:p>
            <a:pPr/>
            <a:r>
              <a:t>model.add(Dense(N_HIDDEN, input_shape=(RESHAPED,)))</a:t>
            </a:r>
          </a:p>
          <a:p>
            <a:pPr/>
            <a:r>
              <a:t>model.add(Activation('relu'))</a:t>
            </a:r>
          </a:p>
          <a:p>
            <a:pPr/>
            <a:r>
              <a:t>model.add(Dense(N_HIDDEN))</a:t>
            </a:r>
          </a:p>
          <a:p>
            <a:pPr/>
            <a:r>
              <a:t>model.add(Activation('relu'))</a:t>
            </a:r>
          </a:p>
          <a:p>
            <a:pPr/>
            <a:r>
              <a:t>model.add(Dense(NB_CLASSES))</a:t>
            </a:r>
          </a:p>
          <a:p>
            <a:pPr/>
            <a:r>
              <a:t>model.add(Activation('softmax'))</a:t>
            </a:r>
          </a:p>
        </p:txBody>
      </p:sp>
      <p:sp>
        <p:nvSpPr>
          <p:cNvPr id="168" name="训练集 94.50%…"/>
          <p:cNvSpPr txBox="1"/>
          <p:nvPr/>
        </p:nvSpPr>
        <p:spPr>
          <a:xfrm>
            <a:off x="3719829" y="2970527"/>
            <a:ext cx="1339360" cy="86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训练集 94.50%</a:t>
            </a:r>
          </a:p>
          <a:p>
            <a:pPr/>
            <a:r>
              <a:t>验证集 94.63%</a:t>
            </a:r>
          </a:p>
          <a:p>
            <a:pPr/>
            <a:r>
              <a:t>测试集 94.41%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3 增加dropout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V3 增加dropout</a:t>
            </a:r>
          </a:p>
        </p:txBody>
      </p:sp>
      <p:sp>
        <p:nvSpPr>
          <p:cNvPr id="171" name="model = Sequential()…"/>
          <p:cNvSpPr txBox="1"/>
          <p:nvPr/>
        </p:nvSpPr>
        <p:spPr>
          <a:xfrm>
            <a:off x="1459230" y="1113728"/>
            <a:ext cx="4960994" cy="1914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model = Sequential()</a:t>
            </a:r>
          </a:p>
          <a:p>
            <a:pPr/>
            <a:r>
              <a:t>model.add(Dense(N_HIDDEN, input_shape=(RESHAPED,)))</a:t>
            </a:r>
          </a:p>
          <a:p>
            <a:pPr/>
            <a:r>
              <a:t>model.add(Activation('relu'))</a:t>
            </a:r>
          </a:p>
          <a:p>
            <a:pPr/>
            <a:r>
              <a:t>model.add(Dropout(DROPOUT))</a:t>
            </a:r>
          </a:p>
          <a:p>
            <a:pPr/>
            <a:r>
              <a:t>model.add(Dense(N_HIDDEN))</a:t>
            </a:r>
          </a:p>
          <a:p>
            <a:pPr/>
            <a:r>
              <a:t>model.add(Activation('relu'))</a:t>
            </a:r>
          </a:p>
          <a:p>
            <a:pPr/>
            <a:r>
              <a:t>model.add(Dropout(DROPOUT))</a:t>
            </a:r>
          </a:p>
          <a:p>
            <a:pPr/>
            <a:r>
              <a:t>model.add(Dense(NB_CLASSES))</a:t>
            </a:r>
          </a:p>
          <a:p>
            <a:pPr/>
            <a:r>
              <a:t>model.add(Activation('softmax'))</a:t>
            </a:r>
          </a:p>
        </p:txBody>
      </p:sp>
      <p:sp>
        <p:nvSpPr>
          <p:cNvPr id="172" name="20 epochs…"/>
          <p:cNvSpPr txBox="1"/>
          <p:nvPr/>
        </p:nvSpPr>
        <p:spPr>
          <a:xfrm>
            <a:off x="3841867" y="3376929"/>
            <a:ext cx="1339360" cy="106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20 epochs</a:t>
            </a:r>
          </a:p>
          <a:p>
            <a:pPr/>
            <a:r>
              <a:t>训练集 91.54%</a:t>
            </a:r>
          </a:p>
          <a:p>
            <a:pPr/>
            <a:r>
              <a:t>验证集 94.48%</a:t>
            </a:r>
          </a:p>
          <a:p>
            <a:pPr/>
            <a:r>
              <a:t>测试集 94.25%</a:t>
            </a:r>
          </a:p>
        </p:txBody>
      </p:sp>
      <p:sp>
        <p:nvSpPr>
          <p:cNvPr id="173" name="250 epochs…"/>
          <p:cNvSpPr txBox="1"/>
          <p:nvPr/>
        </p:nvSpPr>
        <p:spPr>
          <a:xfrm>
            <a:off x="6201017" y="3376929"/>
            <a:ext cx="1339361" cy="1068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250 epochs</a:t>
            </a:r>
          </a:p>
          <a:p>
            <a:pPr/>
            <a:r>
              <a:t>训练集 98.10%</a:t>
            </a:r>
          </a:p>
          <a:p>
            <a:pPr/>
            <a:r>
              <a:t>验证集 97.73%</a:t>
            </a:r>
          </a:p>
          <a:p>
            <a:pPr/>
            <a:r>
              <a:t>测试集 97.70%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V4 优化器RMSprop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V4 优化器RMSprop</a:t>
            </a:r>
          </a:p>
        </p:txBody>
      </p:sp>
      <p:sp>
        <p:nvSpPr>
          <p:cNvPr id="176" name="OPTIMIZER = RMSprop() # optimizer"/>
          <p:cNvSpPr txBox="1"/>
          <p:nvPr/>
        </p:nvSpPr>
        <p:spPr>
          <a:xfrm>
            <a:off x="1649728" y="1609028"/>
            <a:ext cx="401405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OPTIMIZER = RMSprop() # optimizer</a:t>
            </a:r>
          </a:p>
        </p:txBody>
      </p:sp>
      <p:sp>
        <p:nvSpPr>
          <p:cNvPr id="177" name="训练集 97.97%…"/>
          <p:cNvSpPr txBox="1"/>
          <p:nvPr/>
        </p:nvSpPr>
        <p:spPr>
          <a:xfrm>
            <a:off x="3719829" y="2970527"/>
            <a:ext cx="1339360" cy="86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训练集 97.97%</a:t>
            </a:r>
          </a:p>
          <a:p>
            <a:pPr/>
            <a:r>
              <a:t>验证集 97.59%</a:t>
            </a:r>
          </a:p>
          <a:p>
            <a:pPr/>
            <a:r>
              <a:t>测试集 97.84%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73"/>
          <p:cNvSpPr txBox="1"/>
          <p:nvPr>
            <p:ph type="title"/>
          </p:nvPr>
        </p:nvSpPr>
        <p:spPr>
          <a:xfrm>
            <a:off x="460950" y="297324"/>
            <a:ext cx="8222099" cy="4041503"/>
          </a:xfrm>
          <a:prstGeom prst="rect">
            <a:avLst/>
          </a:prstGeom>
        </p:spPr>
        <p:txBody>
          <a:bodyPr/>
          <a:lstStyle/>
          <a:p>
            <a:pPr/>
            <a:r>
              <a:t>目录</a:t>
            </a:r>
            <a:br/>
          </a:p>
          <a:p>
            <a:pPr marL="476250" indent="-438150">
              <a:defRPr sz="3000"/>
            </a:pPr>
            <a:r>
              <a:t>序贯模型介绍</a:t>
            </a:r>
          </a:p>
          <a:p>
            <a:pPr marL="476250" indent="-438150">
              <a:defRPr sz="3000"/>
            </a:pPr>
            <a:r>
              <a:t>搭建神经网络的步骤</a:t>
            </a:r>
          </a:p>
          <a:p>
            <a:pPr marL="476250" indent="-438150">
              <a:defRPr sz="3000"/>
            </a:pPr>
            <a:r>
              <a:t>MNIST识别手写数字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5 优化器Adam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V5 优化器Adam</a:t>
            </a:r>
          </a:p>
        </p:txBody>
      </p:sp>
      <p:sp>
        <p:nvSpPr>
          <p:cNvPr id="180" name="OPTIMIZER = Adam() # optimizer"/>
          <p:cNvSpPr txBox="1"/>
          <p:nvPr/>
        </p:nvSpPr>
        <p:spPr>
          <a:xfrm>
            <a:off x="1649728" y="1609028"/>
            <a:ext cx="401405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OPTIMIZER = Adam() # optimizer</a:t>
            </a:r>
          </a:p>
        </p:txBody>
      </p:sp>
      <p:sp>
        <p:nvSpPr>
          <p:cNvPr id="181" name="训练集 98.28%…"/>
          <p:cNvSpPr txBox="1"/>
          <p:nvPr/>
        </p:nvSpPr>
        <p:spPr>
          <a:xfrm>
            <a:off x="3719829" y="2970527"/>
            <a:ext cx="1339360" cy="86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训练集 98.28%</a:t>
            </a:r>
          </a:p>
          <a:p>
            <a:pPr/>
            <a:r>
              <a:t>验证集 98.03%</a:t>
            </a:r>
          </a:p>
          <a:p>
            <a:pPr/>
            <a:r>
              <a:t>测试集 97.93%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eNet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LeNet</a:t>
            </a:r>
          </a:p>
        </p:txBody>
      </p:sp>
      <p:sp>
        <p:nvSpPr>
          <p:cNvPr id="184" name="model = Sequential()…"/>
          <p:cNvSpPr txBox="1"/>
          <p:nvPr/>
        </p:nvSpPr>
        <p:spPr>
          <a:xfrm>
            <a:off x="-369570" y="698135"/>
            <a:ext cx="6602670" cy="374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		model = Sequential()</a:t>
            </a:r>
          </a:p>
          <a:p>
            <a:pPr/>
            <a:r>
              <a:t>		# CONV =&gt; RELU =&gt; POOL</a:t>
            </a:r>
          </a:p>
          <a:p>
            <a:pPr/>
            <a:r>
              <a:t>		model.add(Conv2D(20, kernel_size=5, padding="same",</a:t>
            </a:r>
          </a:p>
          <a:p>
            <a:pPr/>
            <a:r>
              <a:t>			input_shape=input_shape))</a:t>
            </a:r>
          </a:p>
          <a:p>
            <a:pPr/>
            <a:r>
              <a:t>		model.add(Activation("relu"))</a:t>
            </a:r>
          </a:p>
          <a:p>
            <a:pPr/>
            <a:r>
              <a:t>		model.add(MaxPooling2D(pool_size=(2, 2), strides=(2, 2)))</a:t>
            </a:r>
          </a:p>
          <a:p>
            <a:pPr/>
            <a:r>
              <a:t>		# CONV =&gt; RELU =&gt; POOL</a:t>
            </a:r>
          </a:p>
          <a:p>
            <a:pPr/>
            <a:r>
              <a:t>		model.add(Conv2D(50, kernel_size=5, padding="same"))</a:t>
            </a:r>
          </a:p>
          <a:p>
            <a:pPr/>
            <a:r>
              <a:t>		model.add(Activation("relu"))</a:t>
            </a:r>
          </a:p>
          <a:p>
            <a:pPr/>
            <a:r>
              <a:t>		model.add(MaxPooling2D(pool_size=(2, 2), strides=(2, 2)))</a:t>
            </a:r>
          </a:p>
          <a:p>
            <a:pPr/>
            <a:r>
              <a:t>		# Flatten =&gt; RELU layers</a:t>
            </a:r>
          </a:p>
          <a:p>
            <a:pPr/>
            <a:r>
              <a:t>		model.add(Flatten())</a:t>
            </a:r>
          </a:p>
          <a:p>
            <a:pPr/>
            <a:r>
              <a:t>		model.add(Dense(500))</a:t>
            </a:r>
          </a:p>
          <a:p>
            <a:pPr/>
            <a:r>
              <a:t>		model.add(Activation("relu"))</a:t>
            </a:r>
          </a:p>
          <a:p>
            <a:pPr/>
            <a:r>
              <a:t> </a:t>
            </a:r>
          </a:p>
          <a:p>
            <a:pPr/>
            <a:r>
              <a:t>		# a softmax classifier</a:t>
            </a:r>
          </a:p>
          <a:p>
            <a:pPr/>
            <a:r>
              <a:t>		model.add(Dense(classes))</a:t>
            </a:r>
          </a:p>
          <a:p>
            <a:pPr/>
            <a:r>
              <a:t>		model.add(Activation("softmax"))</a:t>
            </a:r>
          </a:p>
        </p:txBody>
      </p:sp>
      <p:sp>
        <p:nvSpPr>
          <p:cNvPr id="185" name="训练集 ?%…"/>
          <p:cNvSpPr txBox="1"/>
          <p:nvPr/>
        </p:nvSpPr>
        <p:spPr>
          <a:xfrm>
            <a:off x="7453627" y="3580129"/>
            <a:ext cx="1339361" cy="86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训练集 99.89%</a:t>
            </a:r>
          </a:p>
          <a:p>
            <a:pPr/>
            <a:r>
              <a:t>验证集 99.11%</a:t>
            </a:r>
          </a:p>
          <a:p>
            <a:pPr/>
            <a:r>
              <a:t>测试集 99.08%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不同dropout.tiff" descr="不同dropout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797" y="665731"/>
            <a:ext cx="7960408" cy="4853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V1-5.tiff" descr="V1-5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48207"/>
            <a:ext cx="9144000" cy="3703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4" name="不同学习率.tiff" descr="不同学习率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950" y="670277"/>
            <a:ext cx="7844099" cy="4804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增加隐藏层.tiff" descr="增加隐藏层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481" y="656398"/>
            <a:ext cx="7417037" cy="4487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0" name="不同batch.tiff" descr="不同batch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15226"/>
            <a:ext cx="9144000" cy="3313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标题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比较.tiff" descr="比较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2802"/>
            <a:ext cx="9144000" cy="3634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pPr/>
            <a:r>
              <a:t>Thanks!</a:t>
            </a:r>
          </a:p>
        </p:txBody>
      </p:sp>
      <p:sp>
        <p:nvSpPr>
          <p:cNvPr id="206" name="Shape 210"/>
          <p:cNvSpPr txBox="1"/>
          <p:nvPr>
            <p:ph type="body" sz="quarter" idx="1"/>
          </p:nvPr>
        </p:nvSpPr>
        <p:spPr>
          <a:xfrm>
            <a:off x="226075" y="1465798"/>
            <a:ext cx="2807999" cy="3163503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Contact:</a:t>
            </a:r>
          </a:p>
          <a:p>
            <a:pPr>
              <a:spcBef>
                <a:spcPts val="0"/>
              </a:spcBef>
              <a:defRPr sz="1400"/>
            </a:pPr>
            <a:r>
              <a:t>yangjie@fastai.com.cn</a:t>
            </a:r>
          </a:p>
          <a:p>
            <a:pPr>
              <a:spcBef>
                <a:spcPts val="0"/>
              </a:spcBef>
              <a:defRPr sz="1400"/>
            </a:pPr>
          </a:p>
          <a:p>
            <a:pPr>
              <a:spcBef>
                <a:spcPts val="0"/>
              </a:spcBef>
              <a:defRPr sz="1400"/>
            </a:pPr>
          </a:p>
          <a:p>
            <a:pPr>
              <a:spcBef>
                <a:spcPts val="0"/>
              </a:spcBef>
              <a:defRPr sz="1400"/>
            </a:pPr>
            <a:r>
              <a:t> </a:t>
            </a:r>
          </a:p>
        </p:txBody>
      </p:sp>
      <p:pic>
        <p:nvPicPr>
          <p:cNvPr id="207" name="Shape 211" descr="Shape 211"/>
          <p:cNvPicPr>
            <a:picLocks noChangeAspect="1"/>
          </p:cNvPicPr>
          <p:nvPr/>
        </p:nvPicPr>
        <p:blipFill>
          <a:blip r:embed="rId2">
            <a:extLst/>
          </a:blip>
          <a:srcRect l="19071" t="9" r="4852" b="0"/>
          <a:stretch>
            <a:fillRect/>
          </a:stretch>
        </p:blipFill>
        <p:spPr>
          <a:xfrm>
            <a:off x="3274674" y="-3"/>
            <a:ext cx="5869326" cy="514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78"/>
          <p:cNvSpPr txBox="1"/>
          <p:nvPr>
            <p:ph type="title"/>
          </p:nvPr>
        </p:nvSpPr>
        <p:spPr>
          <a:xfrm>
            <a:off x="21615" y="3650"/>
            <a:ext cx="8826601" cy="602700"/>
          </a:xfrm>
          <a:prstGeom prst="rect">
            <a:avLst/>
          </a:prstGeom>
        </p:spPr>
        <p:txBody>
          <a:bodyPr/>
          <a:lstStyle/>
          <a:p>
            <a:pPr/>
            <a:r>
              <a:t>序贯模型</a:t>
            </a:r>
          </a:p>
        </p:txBody>
      </p:sp>
      <p:sp>
        <p:nvSpPr>
          <p:cNvPr id="116" name="Shape 83"/>
          <p:cNvSpPr txBox="1"/>
          <p:nvPr/>
        </p:nvSpPr>
        <p:spPr>
          <a:xfrm>
            <a:off x="1102118" y="909269"/>
            <a:ext cx="7358906" cy="3864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序贯模型是多个网络层的线性堆叠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通过向Sequential模型传递一个网络层列表创建Sequential 模型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keras.models import Sequential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from keras.layers import Dense, Activation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model = Sequential([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Dense(</a:t>
            </a:r>
            <a:r>
              <a:rPr>
                <a:solidFill>
                  <a:srgbClr val="008080"/>
                </a:solidFill>
              </a:rPr>
              <a:t>32</a:t>
            </a:r>
            <a:r>
              <a:t>, input_shape=(</a:t>
            </a:r>
            <a:r>
              <a:rPr>
                <a:solidFill>
                  <a:srgbClr val="008080"/>
                </a:solidFill>
              </a:rPr>
              <a:t>784</a:t>
            </a:r>
            <a:r>
              <a:t>,)),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Activation(</a:t>
            </a:r>
            <a:r>
              <a:rPr>
                <a:solidFill>
                  <a:srgbClr val="DD1144"/>
                </a:solidFill>
              </a:rPr>
              <a:t>'relu'</a:t>
            </a:r>
            <a:r>
              <a:t>),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Dense(</a:t>
            </a:r>
            <a:r>
              <a:rPr>
                <a:solidFill>
                  <a:srgbClr val="008080"/>
                </a:solidFill>
              </a:rPr>
              <a:t>10</a:t>
            </a:r>
            <a:r>
              <a:t>),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Activation(</a:t>
            </a:r>
            <a:r>
              <a:rPr>
                <a:solidFill>
                  <a:srgbClr val="DD1144"/>
                </a:solidFill>
              </a:rPr>
              <a:t>'softmax'</a:t>
            </a:r>
            <a:r>
              <a:t>),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])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</a:p>
          <a:p>
            <a:pPr defTabSz="457200">
              <a:defRPr sz="1300">
                <a:solidFill>
                  <a:srgbClr val="000000"/>
                </a:solidFill>
              </a:defRPr>
            </a:pPr>
            <a:r>
              <a:t>或者简单地通过.add()方法添加网络层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model = Sequential()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model.add(Dense(</a:t>
            </a:r>
            <a:r>
              <a:rPr>
                <a:solidFill>
                  <a:srgbClr val="008080"/>
                </a:solidFill>
              </a:rPr>
              <a:t>32</a:t>
            </a:r>
            <a:r>
              <a:t>, input_dim=</a:t>
            </a:r>
            <a:r>
              <a:rPr>
                <a:solidFill>
                  <a:srgbClr val="008080"/>
                </a:solidFill>
              </a:rPr>
              <a:t>784</a:t>
            </a:r>
            <a:r>
              <a:t>))</a:t>
            </a:r>
          </a:p>
          <a:p>
            <a:pPr defTabSz="457200">
              <a:defRPr sz="1300">
                <a:solidFill>
                  <a:srgbClr val="333333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model.add(Activation(</a:t>
            </a:r>
            <a:r>
              <a:rPr>
                <a:solidFill>
                  <a:srgbClr val="DD1144"/>
                </a:solidFill>
              </a:rPr>
              <a:t>'relu'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xfrm>
            <a:off x="460950" y="2065350"/>
            <a:ext cx="8222099" cy="1012802"/>
          </a:xfrm>
          <a:prstGeom prst="rect">
            <a:avLst/>
          </a:prstGeom>
        </p:spPr>
        <p:txBody>
          <a:bodyPr/>
          <a:lstStyle/>
          <a:p>
            <a:pPr/>
            <a:r>
              <a:t>用Keras搭建神经网络的步骤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xfrm>
            <a:off x="98249" y="16350"/>
            <a:ext cx="8826601" cy="602700"/>
          </a:xfrm>
          <a:prstGeom prst="rect">
            <a:avLst/>
          </a:prstGeom>
        </p:spPr>
        <p:txBody>
          <a:bodyPr/>
          <a:lstStyle/>
          <a:p>
            <a:pPr/>
            <a:r>
              <a:t>1.设置环境</a:t>
            </a:r>
          </a:p>
        </p:txBody>
      </p:sp>
      <p:sp>
        <p:nvSpPr>
          <p:cNvPr id="121" name="TextBox 4"/>
          <p:cNvSpPr txBox="1"/>
          <p:nvPr/>
        </p:nvSpPr>
        <p:spPr>
          <a:xfrm>
            <a:off x="721866" y="1783588"/>
            <a:ext cx="3429005" cy="1417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t>Anaconda</a:t>
            </a:r>
          </a:p>
          <a:p>
            <a:pPr>
              <a:defRPr sz="1800">
                <a:solidFill>
                  <a:srgbClr val="000000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t>TensorFlow &amp; Theano</a:t>
            </a:r>
          </a:p>
          <a:p>
            <a:pPr>
              <a:defRPr sz="1800">
                <a:solidFill>
                  <a:srgbClr val="000000"/>
                </a:solidFill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t>Keras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. 导入库和模块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2. 导入库和模块</a:t>
            </a:r>
          </a:p>
        </p:txBody>
      </p:sp>
      <p:sp>
        <p:nvSpPr>
          <p:cNvPr id="124" name="# numpy…"/>
          <p:cNvSpPr txBox="1"/>
          <p:nvPr/>
        </p:nvSpPr>
        <p:spPr>
          <a:xfrm>
            <a:off x="849630" y="748030"/>
            <a:ext cx="4846319" cy="725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numpy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4ED0"/>
                </a:solidFill>
              </a:rPr>
              <a:t>numpy </a:t>
            </a:r>
            <a:r>
              <a:t>as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4ED0"/>
                </a:solidFill>
              </a:rPr>
              <a:t>np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np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800080"/>
                </a:solidFill>
              </a:rPr>
              <a:t>random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seed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CE0000"/>
                </a:solidFill>
              </a:rPr>
              <a:t>123</a:t>
            </a:r>
            <a:r>
              <a:rPr>
                <a:solidFill>
                  <a:srgbClr val="333333"/>
                </a:solidFill>
              </a:rPr>
              <a:t>)</a:t>
            </a:r>
            <a:r>
              <a:rPr>
                <a:solidFill>
                  <a:srgbClr val="006FE0"/>
                </a:solidFill>
              </a:rPr>
              <a:t>  </a:t>
            </a:r>
            <a:r>
              <a:rPr>
                <a:solidFill>
                  <a:srgbClr val="FF8000"/>
                </a:solidFill>
              </a:rPr>
              <a:t># for reproducibility</a:t>
            </a:r>
          </a:p>
        </p:txBody>
      </p:sp>
      <p:sp>
        <p:nvSpPr>
          <p:cNvPr id="125" name="#keras模型模块…"/>
          <p:cNvSpPr txBox="1"/>
          <p:nvPr/>
        </p:nvSpPr>
        <p:spPr>
          <a:xfrm>
            <a:off x="1167128" y="1713228"/>
            <a:ext cx="3571802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#keras模型模块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keras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models </a:t>
            </a: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Sequential</a:t>
            </a:r>
          </a:p>
        </p:txBody>
      </p:sp>
      <p:sp>
        <p:nvSpPr>
          <p:cNvPr id="126" name="#keras核心层…"/>
          <p:cNvSpPr txBox="1"/>
          <p:nvPr/>
        </p:nvSpPr>
        <p:spPr>
          <a:xfrm>
            <a:off x="1547646" y="2602228"/>
            <a:ext cx="6048704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#keras核心层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keras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layers </a:t>
            </a: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Dense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Dropout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Activation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Flatten</a:t>
            </a:r>
          </a:p>
        </p:txBody>
      </p:sp>
      <p:sp>
        <p:nvSpPr>
          <p:cNvPr id="127" name="#keras CNN层…"/>
          <p:cNvSpPr txBox="1"/>
          <p:nvPr/>
        </p:nvSpPr>
        <p:spPr>
          <a:xfrm>
            <a:off x="2081528" y="3630929"/>
            <a:ext cx="5256096" cy="53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#keras CNN层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keras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layers </a:t>
            </a: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Convolution2D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MaxPooling2D</a:t>
            </a:r>
          </a:p>
        </p:txBody>
      </p:sp>
      <p:sp>
        <p:nvSpPr>
          <p:cNvPr id="128" name="# Utilities…"/>
          <p:cNvSpPr txBox="1"/>
          <p:nvPr/>
        </p:nvSpPr>
        <p:spPr>
          <a:xfrm>
            <a:off x="2932428" y="4481829"/>
            <a:ext cx="3274573" cy="5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Utilities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keras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utils </a:t>
            </a: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np_utils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3. 加载数据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3. 加载数据</a:t>
            </a:r>
          </a:p>
        </p:txBody>
      </p:sp>
      <p:sp>
        <p:nvSpPr>
          <p:cNvPr id="131" name="# 加载MNIST数据…"/>
          <p:cNvSpPr txBox="1"/>
          <p:nvPr/>
        </p:nvSpPr>
        <p:spPr>
          <a:xfrm>
            <a:off x="1446528" y="1014730"/>
            <a:ext cx="5652400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4ED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加载MNIST数据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from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keras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datasets </a:t>
            </a:r>
            <a:r>
              <a:t>import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mnist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 </a:t>
            </a: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Load pre-shuffled MNIST data into train and test sets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33333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(</a:t>
            </a:r>
            <a:r>
              <a:rPr>
                <a:solidFill>
                  <a:srgbClr val="002D7A"/>
                </a:solidFill>
              </a:rPr>
              <a:t>X_train</a:t>
            </a:r>
            <a: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y_train</a:t>
            </a:r>
            <a:r>
              <a:t>),</a:t>
            </a:r>
            <a:r>
              <a:rPr>
                <a:solidFill>
                  <a:srgbClr val="006FE0"/>
                </a:solidFill>
              </a:rPr>
              <a:t> </a:t>
            </a:r>
            <a:r>
              <a:t>(</a:t>
            </a:r>
            <a:r>
              <a:rPr>
                <a:solidFill>
                  <a:srgbClr val="002D7A"/>
                </a:solidFill>
              </a:rPr>
              <a:t>X_test</a:t>
            </a:r>
            <a: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y_test</a:t>
            </a:r>
            <a:r>
              <a:t>)</a:t>
            </a:r>
            <a:r>
              <a:rPr>
                <a:solidFill>
                  <a:srgbClr val="006FE0"/>
                </a:solidFill>
              </a:rPr>
              <a:t> = </a:t>
            </a:r>
            <a:r>
              <a:rPr>
                <a:solidFill>
                  <a:srgbClr val="002D7A"/>
                </a:solidFill>
              </a:rPr>
              <a:t>mnist</a:t>
            </a:r>
            <a:r>
              <a:t>.</a:t>
            </a:r>
            <a:r>
              <a:rPr>
                <a:solidFill>
                  <a:srgbClr val="004ED0"/>
                </a:solidFill>
              </a:rPr>
              <a:t>load_data</a:t>
            </a:r>
            <a:r>
              <a:t>()</a:t>
            </a:r>
          </a:p>
        </p:txBody>
      </p:sp>
      <p:sp>
        <p:nvSpPr>
          <p:cNvPr id="132" name="#查看数据集轮廓…"/>
          <p:cNvSpPr txBox="1"/>
          <p:nvPr/>
        </p:nvSpPr>
        <p:spPr>
          <a:xfrm>
            <a:off x="2589366" y="2594049"/>
            <a:ext cx="2910999" cy="994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#查看数据集轮廓</a:t>
            </a:r>
          </a:p>
          <a:p>
            <a:pPr defTabSz="457200">
              <a:defRPr sz="1300">
                <a:solidFill>
                  <a:srgbClr val="80008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print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002D7A"/>
                </a:solidFill>
              </a:rPr>
              <a:t>X_train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2D7A"/>
                </a:solidFill>
              </a:rPr>
              <a:t>shape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(60000, 28, 28)</a:t>
            </a:r>
          </a:p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训练集有60000个样本，图片是28*28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4. 预处理输入数据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4. 预处理输入数据</a:t>
            </a:r>
          </a:p>
        </p:txBody>
      </p:sp>
      <p:sp>
        <p:nvSpPr>
          <p:cNvPr id="135" name="# 转换数据类型和正态化数值…"/>
          <p:cNvSpPr txBox="1"/>
          <p:nvPr/>
        </p:nvSpPr>
        <p:spPr>
          <a:xfrm>
            <a:off x="2043428" y="1725928"/>
            <a:ext cx="3670878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00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转换数据类型和正态化数值</a:t>
            </a: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X_train</a:t>
            </a:r>
            <a:r>
              <a:rPr>
                <a:solidFill>
                  <a:srgbClr val="006FE0"/>
                </a:solidFill>
              </a:rPr>
              <a:t> = </a:t>
            </a:r>
            <a:r>
              <a:t>X_train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astype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8000"/>
                </a:solidFill>
              </a:rPr>
              <a:t>'float32'</a:t>
            </a:r>
            <a:r>
              <a:rPr>
                <a:solidFill>
                  <a:srgbClr val="333333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X_test</a:t>
            </a:r>
            <a:r>
              <a:rPr>
                <a:solidFill>
                  <a:srgbClr val="006FE0"/>
                </a:solidFill>
              </a:rPr>
              <a:t> = </a:t>
            </a:r>
            <a:r>
              <a:t>X_test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astype</a:t>
            </a:r>
            <a:r>
              <a:rPr>
                <a:solidFill>
                  <a:srgbClr val="333333"/>
                </a:solidFill>
              </a:rPr>
              <a:t>(</a:t>
            </a:r>
            <a:r>
              <a:rPr>
                <a:solidFill>
                  <a:srgbClr val="008000"/>
                </a:solidFill>
              </a:rPr>
              <a:t>'float32'</a:t>
            </a:r>
            <a:r>
              <a:rPr>
                <a:solidFill>
                  <a:srgbClr val="333333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X_train</a:t>
            </a:r>
            <a:r>
              <a:rPr>
                <a:solidFill>
                  <a:srgbClr val="006FE0"/>
                </a:solidFill>
              </a:rPr>
              <a:t> /= </a:t>
            </a:r>
            <a:r>
              <a:rPr>
                <a:solidFill>
                  <a:srgbClr val="CE0000"/>
                </a:solidFill>
              </a:rPr>
              <a:t>255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X_test</a:t>
            </a:r>
            <a:r>
              <a:rPr>
                <a:solidFill>
                  <a:srgbClr val="006FE0"/>
                </a:solidFill>
              </a:rPr>
              <a:t> /= </a:t>
            </a:r>
            <a:r>
              <a:rPr>
                <a:solidFill>
                  <a:srgbClr val="CE0000"/>
                </a:solidFill>
              </a:rPr>
              <a:t>255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5. 预处理类标签"/>
          <p:cNvSpPr txBox="1"/>
          <p:nvPr>
            <p:ph type="title"/>
          </p:nvPr>
        </p:nvSpPr>
        <p:spPr>
          <a:xfrm>
            <a:off x="98249" y="16348"/>
            <a:ext cx="8826601" cy="602703"/>
          </a:xfrm>
          <a:prstGeom prst="rect">
            <a:avLst/>
          </a:prstGeom>
        </p:spPr>
        <p:txBody>
          <a:bodyPr/>
          <a:lstStyle/>
          <a:p>
            <a:pPr/>
            <a:r>
              <a:t>5. 预处理类标签</a:t>
            </a:r>
          </a:p>
        </p:txBody>
      </p:sp>
      <p:sp>
        <p:nvSpPr>
          <p:cNvPr id="138" name="# Convert 1-dimensional class arrays to 10-dimensional class matrices…"/>
          <p:cNvSpPr txBox="1"/>
          <p:nvPr/>
        </p:nvSpPr>
        <p:spPr>
          <a:xfrm>
            <a:off x="709929" y="2081528"/>
            <a:ext cx="7039466" cy="72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 sz="1300">
                <a:solidFill>
                  <a:srgbClr val="FF8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Convert 1-dimensional class arrays to 10-dimensional class matrices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Y_train</a:t>
            </a:r>
            <a:r>
              <a:rPr>
                <a:solidFill>
                  <a:srgbClr val="006FE0"/>
                </a:solidFill>
              </a:rPr>
              <a:t> = </a:t>
            </a:r>
            <a:r>
              <a:t>np_utils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to_categorical</a:t>
            </a:r>
            <a:r>
              <a:rPr>
                <a:solidFill>
                  <a:srgbClr val="333333"/>
                </a:solidFill>
              </a:rPr>
              <a:t>(</a:t>
            </a:r>
            <a:r>
              <a:t>y_train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10</a:t>
            </a:r>
            <a:r>
              <a:rPr>
                <a:solidFill>
                  <a:srgbClr val="333333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defTabSz="457200">
              <a:defRPr sz="1300">
                <a:solidFill>
                  <a:srgbClr val="002D7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Y_test</a:t>
            </a:r>
            <a:r>
              <a:rPr>
                <a:solidFill>
                  <a:srgbClr val="006FE0"/>
                </a:solidFill>
              </a:rPr>
              <a:t> = </a:t>
            </a:r>
            <a:r>
              <a:t>np_utils</a:t>
            </a:r>
            <a:r>
              <a:rPr>
                <a:solidFill>
                  <a:srgbClr val="333333"/>
                </a:solidFill>
              </a:rPr>
              <a:t>.</a:t>
            </a:r>
            <a:r>
              <a:rPr>
                <a:solidFill>
                  <a:srgbClr val="004ED0"/>
                </a:solidFill>
              </a:rPr>
              <a:t>to_categorical</a:t>
            </a:r>
            <a:r>
              <a:rPr>
                <a:solidFill>
                  <a:srgbClr val="333333"/>
                </a:solidFill>
              </a:rPr>
              <a:t>(</a:t>
            </a:r>
            <a:r>
              <a:t>y_test</a:t>
            </a:r>
            <a:r>
              <a:rPr>
                <a:solidFill>
                  <a:srgbClr val="333333"/>
                </a:solidFill>
              </a:rPr>
              <a:t>,</a:t>
            </a:r>
            <a:r>
              <a:rPr>
                <a:solidFill>
                  <a:srgbClr val="006FE0"/>
                </a:solidFill>
              </a:rPr>
              <a:t> </a:t>
            </a:r>
            <a:r>
              <a:rPr>
                <a:solidFill>
                  <a:srgbClr val="CE0000"/>
                </a:solidFill>
              </a:rPr>
              <a:t>10</a:t>
            </a:r>
            <a:r>
              <a:rPr>
                <a:solidFill>
                  <a:srgbClr val="333333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285F4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285F4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